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71" r:id="rId3"/>
    <p:sldId id="272" r:id="rId4"/>
    <p:sldId id="278" r:id="rId5"/>
    <p:sldId id="276" r:id="rId6"/>
    <p:sldId id="277" r:id="rId7"/>
    <p:sldId id="274" r:id="rId8"/>
    <p:sldId id="258" r:id="rId9"/>
    <p:sldId id="267" r:id="rId10"/>
    <p:sldId id="282" r:id="rId11"/>
    <p:sldId id="283" r:id="rId12"/>
    <p:sldId id="281" r:id="rId13"/>
    <p:sldId id="280" r:id="rId14"/>
    <p:sldId id="268" r:id="rId15"/>
    <p:sldId id="284" r:id="rId16"/>
    <p:sldId id="262" r:id="rId17"/>
    <p:sldId id="263" r:id="rId18"/>
    <p:sldId id="260" r:id="rId19"/>
    <p:sldId id="265" r:id="rId20"/>
    <p:sldId id="285" r:id="rId21"/>
    <p:sldId id="286" r:id="rId22"/>
    <p:sldId id="287" r:id="rId23"/>
    <p:sldId id="273" r:id="rId24"/>
    <p:sldId id="288" r:id="rId25"/>
    <p:sldId id="289" r:id="rId26"/>
    <p:sldId id="290" r:id="rId27"/>
    <p:sldId id="27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00FF"/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6" autoAdjust="0"/>
    <p:restoredTop sz="86473" autoAdjust="0"/>
  </p:normalViewPr>
  <p:slideViewPr>
    <p:cSldViewPr>
      <p:cViewPr varScale="1">
        <p:scale>
          <a:sx n="105" d="100"/>
          <a:sy n="105" d="100"/>
        </p:scale>
        <p:origin x="-3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dirty="0" err="1"/>
              <a:t>Використання</a:t>
            </a:r>
            <a:r>
              <a:rPr lang="ru-RU" sz="3200" dirty="0"/>
              <a:t> </a:t>
            </a:r>
            <a:r>
              <a:rPr lang="ru-RU" sz="3200" dirty="0" smtClean="0"/>
              <a:t>  </a:t>
            </a:r>
            <a:r>
              <a:rPr lang="ru-RU" sz="3200" dirty="0" err="1" smtClean="0"/>
              <a:t>пластикових</a:t>
            </a:r>
            <a:r>
              <a:rPr lang="ru-RU" sz="3200" dirty="0" smtClean="0"/>
              <a:t>   </a:t>
            </a:r>
            <a:r>
              <a:rPr lang="ru-RU" sz="3200" dirty="0" err="1" smtClean="0"/>
              <a:t>пляшок</a:t>
            </a:r>
            <a:endParaRPr lang="ru-RU" sz="32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5335739282589687E-2"/>
          <c:y val="0.111470180810732"/>
          <c:w val="0.89410870516185481"/>
          <c:h val="0.66105497229512977"/>
        </c:manualLayout>
      </c:layout>
      <c:barChart>
        <c:barDir val="col"/>
        <c:grouping val="clustered"/>
        <c:varyColors val="0"/>
        <c:ser>
          <c:idx val="0"/>
          <c:order val="0"/>
          <c:tx>
            <c:v>Викидають</c:v>
          </c:tx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</c:spPr>
          </c:dPt>
          <c:val>
            <c:numRef>
              <c:f>Лист1!$A$1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</c:ser>
        <c:ser>
          <c:idx val="1"/>
          <c:order val="1"/>
          <c:tx>
            <c:v>Спалюють</c:v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val>
            <c:numRef>
              <c:f>Лист1!$A$2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</c:ser>
        <c:ser>
          <c:idx val="2"/>
          <c:order val="2"/>
          <c:tx>
            <c:v>Використовують</c:v>
          </c:tx>
          <c:spPr>
            <a:solidFill>
              <a:srgbClr val="66FF33"/>
            </a:solidFill>
          </c:spPr>
          <c:invertIfNegative val="0"/>
          <c:val>
            <c:numRef>
              <c:f>Лист1!$A$3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523904"/>
        <c:axId val="26644864"/>
      </c:barChart>
      <c:catAx>
        <c:axId val="26523904"/>
        <c:scaling>
          <c:orientation val="minMax"/>
        </c:scaling>
        <c:delete val="0"/>
        <c:axPos val="b"/>
        <c:majorTickMark val="none"/>
        <c:minorTickMark val="none"/>
        <c:tickLblPos val="nextTo"/>
        <c:crossAx val="26644864"/>
        <c:crosses val="autoZero"/>
        <c:auto val="1"/>
        <c:lblAlgn val="ctr"/>
        <c:lblOffset val="100"/>
        <c:noMultiLvlLbl val="0"/>
      </c:catAx>
      <c:valAx>
        <c:axId val="26644864"/>
        <c:scaling>
          <c:orientation val="minMax"/>
        </c:scaling>
        <c:delete val="0"/>
        <c:axPos val="l"/>
        <c:majorGridlines/>
        <c:title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ysClr val="windowText" lastClr="000000"/>
                </a:solidFill>
              </a:defRPr>
            </a:pPr>
            <a:endParaRPr lang="ru-RU"/>
          </a:p>
        </c:txPr>
        <c:crossAx val="26523904"/>
        <c:crosses val="autoZero"/>
        <c:crossBetween val="between"/>
      </c:valAx>
      <c:spPr>
        <a:noFill/>
      </c:spPr>
    </c:plotArea>
    <c:legend>
      <c:legendPos val="b"/>
      <c:legendEntry>
        <c:idx val="0"/>
        <c:txPr>
          <a:bodyPr/>
          <a:lstStyle/>
          <a:p>
            <a:pPr>
              <a:defRPr sz="2000">
                <a:solidFill>
                  <a:sysClr val="windowText" lastClr="000000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>
                <a:solidFill>
                  <a:sysClr val="windowText" lastClr="000000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>
                <a:solidFill>
                  <a:sysClr val="windowText" lastClr="000000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1251073349067135"/>
          <c:y val="0.80373022170434016"/>
          <c:w val="0.84915240466531761"/>
          <c:h val="0.18151556376008643"/>
        </c:manualLayout>
      </c:layout>
      <c:overlay val="0"/>
    </c:legend>
    <c:plotVisOnly val="1"/>
    <c:dispBlanksAs val="gap"/>
    <c:showDLblsOverMax val="0"/>
  </c:chart>
  <c:spPr>
    <a:noFill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DC225-3C4C-4B81-9165-40E300FDC502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A40F1-B95B-48FB-85F1-A9D1D7DCF3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4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A40F1-B95B-48FB-85F1-A9D1D7DCF30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3BED0F4-F683-4477-8015-BA8D8B77160B}" type="datetimeFigureOut">
              <a:rPr lang="ru-RU" smtClean="0"/>
              <a:pPr/>
              <a:t>12.04.2012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E950DB3-30C6-4806-94FA-70B742356D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2528894"/>
            <a:ext cx="8229600" cy="1685924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6500" cap="none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Використання пластикових пляшок</a:t>
            </a:r>
            <a:endParaRPr lang="uk-UA" sz="6500" cap="none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143380"/>
            <a:ext cx="6400800" cy="252598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2300" dirty="0" smtClean="0"/>
              <a:t>Роботу виконала </a:t>
            </a:r>
          </a:p>
          <a:p>
            <a:pPr>
              <a:spcBef>
                <a:spcPts val="0"/>
              </a:spcBef>
            </a:pPr>
            <a:r>
              <a:rPr lang="uk-UA" sz="2300" dirty="0" smtClean="0"/>
              <a:t>Кулик Анастасія</a:t>
            </a:r>
          </a:p>
          <a:p>
            <a:pPr>
              <a:spcBef>
                <a:spcPts val="0"/>
              </a:spcBef>
            </a:pPr>
            <a:r>
              <a:rPr lang="uk-UA" sz="2300" dirty="0" smtClean="0"/>
              <a:t>учениця 9-А класу</a:t>
            </a:r>
          </a:p>
          <a:p>
            <a:pPr>
              <a:spcBef>
                <a:spcPts val="0"/>
              </a:spcBef>
            </a:pPr>
            <a:r>
              <a:rPr lang="uk-UA" sz="2300" dirty="0" smtClean="0"/>
              <a:t>Якушинецької СЗШ </a:t>
            </a:r>
            <a:r>
              <a:rPr lang="en-US" sz="2300" dirty="0" smtClean="0">
                <a:latin typeface="Monotype Corsiva"/>
              </a:rPr>
              <a:t>I</a:t>
            </a:r>
            <a:r>
              <a:rPr lang="uk-UA" sz="2300" dirty="0" smtClean="0">
                <a:latin typeface="Monotype Corsiva"/>
              </a:rPr>
              <a:t>-</a:t>
            </a:r>
            <a:r>
              <a:rPr lang="en-US" sz="2300" dirty="0" smtClean="0">
                <a:latin typeface="Monotype Corsiva"/>
              </a:rPr>
              <a:t>III</a:t>
            </a:r>
            <a:r>
              <a:rPr lang="uk-UA" sz="2300" dirty="0" smtClean="0">
                <a:latin typeface="Monotype Corsiva"/>
              </a:rPr>
              <a:t> ступенів-гімназії</a:t>
            </a:r>
          </a:p>
          <a:p>
            <a:pPr>
              <a:spcBef>
                <a:spcPts val="0"/>
              </a:spcBef>
            </a:pPr>
            <a:r>
              <a:rPr lang="uk-UA" sz="2300" dirty="0" smtClean="0">
                <a:latin typeface="Monotype Corsiva"/>
              </a:rPr>
              <a:t>Вінницького району Вінницької області</a:t>
            </a:r>
          </a:p>
          <a:p>
            <a:pPr>
              <a:spcBef>
                <a:spcPts val="0"/>
              </a:spcBef>
            </a:pPr>
            <a:r>
              <a:rPr lang="uk-UA" sz="2300" dirty="0" smtClean="0">
                <a:latin typeface="Monotype Corsiva"/>
              </a:rPr>
              <a:t>                                         Керівник: </a:t>
            </a:r>
            <a:r>
              <a:rPr lang="uk-UA" sz="2300" b="1" dirty="0" smtClean="0">
                <a:latin typeface="Monotype Corsiva"/>
              </a:rPr>
              <a:t>ЧИСТЯКОВА Н. М</a:t>
            </a:r>
            <a:r>
              <a:rPr lang="uk-UA" sz="2300" b="1" dirty="0" smtClean="0">
                <a:latin typeface="Monotype Corsiva"/>
              </a:rPr>
              <a:t>.</a:t>
            </a:r>
          </a:p>
          <a:p>
            <a:pPr>
              <a:spcBef>
                <a:spcPts val="0"/>
              </a:spcBef>
            </a:pPr>
            <a:r>
              <a:rPr lang="uk-UA" sz="2300" b="1" dirty="0" smtClean="0">
                <a:latin typeface="Monotype Corsiva"/>
              </a:rPr>
              <a:t>                                                  ВАСІЛЬЄВА А.В</a:t>
            </a:r>
            <a:r>
              <a:rPr lang="uk-UA" sz="2300" dirty="0" smtClean="0">
                <a:latin typeface="Monotype Corsiva"/>
              </a:rPr>
              <a:t>.</a:t>
            </a:r>
            <a:endParaRPr lang="uk-UA" sz="23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r="2541" b="17720"/>
          <a:stretch>
            <a:fillRect/>
          </a:stretch>
        </p:blipFill>
        <p:spPr bwMode="auto">
          <a:xfrm>
            <a:off x="214313" y="214290"/>
            <a:ext cx="2643175" cy="142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2928938" y="357166"/>
            <a:ext cx="55721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uk-UA" sz="2500" i="1" kern="0" dirty="0">
                <a:solidFill>
                  <a:srgbClr val="FFFFFF"/>
                </a:solidFill>
                <a:latin typeface="+mn-lt"/>
              </a:rPr>
              <a:t>Всеукраїнський інтерактивний</a:t>
            </a:r>
          </a:p>
          <a:p>
            <a:pPr algn="ctr">
              <a:defRPr/>
            </a:pPr>
            <a:r>
              <a:rPr lang="uk-UA" sz="2500" i="1" kern="0" dirty="0">
                <a:solidFill>
                  <a:srgbClr val="FFFFFF"/>
                </a:solidFill>
                <a:latin typeface="+mn-lt"/>
              </a:rPr>
              <a:t>конкурс юних винахідників</a:t>
            </a:r>
          </a:p>
          <a:p>
            <a:pPr algn="ctr">
              <a:defRPr/>
            </a:pPr>
            <a:r>
              <a:rPr lang="uk-UA" sz="2500" b="1" i="1" kern="0" dirty="0" err="1">
                <a:solidFill>
                  <a:srgbClr val="FFFFFF"/>
                </a:solidFill>
                <a:latin typeface="+mn-lt"/>
              </a:rPr>
              <a:t>“Технік-Юніор</a:t>
            </a:r>
            <a:r>
              <a:rPr lang="uk-UA" sz="2500" b="1" i="1" kern="0" dirty="0">
                <a:solidFill>
                  <a:srgbClr val="FFFFFF"/>
                </a:solidFill>
                <a:latin typeface="+mn-lt"/>
              </a:rPr>
              <a:t> – </a:t>
            </a:r>
            <a:r>
              <a:rPr lang="uk-UA" sz="2500" b="1" i="1" kern="0" dirty="0" smtClean="0">
                <a:solidFill>
                  <a:srgbClr val="FFFFFF"/>
                </a:solidFill>
                <a:latin typeface="+mn-lt"/>
              </a:rPr>
              <a:t>2012</a:t>
            </a:r>
            <a:r>
              <a:rPr lang="uk-UA" sz="2500" b="1" i="1" kern="0" dirty="0" smtClean="0">
                <a:solidFill>
                  <a:srgbClr val="FFFFFF"/>
                </a:solidFill>
              </a:rPr>
              <a:t>”</a:t>
            </a:r>
            <a:endParaRPr lang="uk-UA" sz="2500" b="1" i="1" kern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2250274" y="1785938"/>
            <a:ext cx="4643452" cy="500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uk-UA" sz="3700" b="1" i="1" kern="0" dirty="0">
                <a:solidFill>
                  <a:srgbClr val="FFFFFF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Презентація   проекту: </a:t>
            </a:r>
            <a:endParaRPr lang="ru-RU" sz="3700" b="1" i="1" kern="0" dirty="0">
              <a:solidFill>
                <a:srgbClr val="FFFFFF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algn="ctr">
              <a:spcBef>
                <a:spcPct val="20000"/>
              </a:spcBef>
              <a:defRPr/>
            </a:pPr>
            <a:endParaRPr lang="uk-UA" sz="3200" i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spcBef>
                <a:spcPct val="20000"/>
              </a:spcBef>
              <a:defRPr/>
            </a:pPr>
            <a:endParaRPr lang="ru-RU" sz="3200" kern="0" dirty="0">
              <a:latin typeface="+mn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966937"/>
            <a:ext cx="3500422" cy="3033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 l="6250" t="4559" r="3124" b="1975"/>
          <a:stretch>
            <a:fillRect/>
          </a:stretch>
        </p:blipFill>
        <p:spPr bwMode="auto">
          <a:xfrm>
            <a:off x="193373" y="209363"/>
            <a:ext cx="2449801" cy="3463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3172993"/>
            <a:ext cx="2643206" cy="3480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726700" y="857232"/>
            <a:ext cx="22741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5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Скриньки</a:t>
            </a: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902" y="276816"/>
            <a:ext cx="2674940" cy="300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00430" y="2500306"/>
            <a:ext cx="2620690" cy="3466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30825"/>
            <a:ext cx="3214710" cy="28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857628"/>
            <a:ext cx="278608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28"/>
            <a:ext cx="313228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14678" y="1000108"/>
            <a:ext cx="30718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500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Прикраси для гардин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3809989"/>
            <a:ext cx="4214843" cy="280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500" t="22523" r="999" b="9909"/>
          <a:stretch>
            <a:fillRect/>
          </a:stretch>
        </p:blipFill>
        <p:spPr bwMode="auto">
          <a:xfrm>
            <a:off x="1384080" y="843494"/>
            <a:ext cx="6375841" cy="2942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62380"/>
            <a:ext cx="4286261" cy="2857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00146" y="214290"/>
            <a:ext cx="394370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Новорічні прикраси </a:t>
            </a:r>
            <a:endParaRPr lang="ru-RU" sz="3500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3021" r="2499" b="19270"/>
          <a:stretch>
            <a:fillRect/>
          </a:stretch>
        </p:blipFill>
        <p:spPr bwMode="auto">
          <a:xfrm>
            <a:off x="1464446" y="2771770"/>
            <a:ext cx="4322000" cy="1728800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28500" t="6356" r="12999" b="21610"/>
          <a:stretch>
            <a:fillRect/>
          </a:stretch>
        </p:blipFill>
        <p:spPr bwMode="auto">
          <a:xfrm>
            <a:off x="142844" y="642917"/>
            <a:ext cx="2622197" cy="228601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6713" y="2756292"/>
            <a:ext cx="1715683" cy="1744278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2699" y="4357694"/>
            <a:ext cx="3528458" cy="242889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4929198"/>
            <a:ext cx="4572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300" dirty="0" smtClean="0"/>
              <a:t>За таке кольє з пластикової пляшки іменита американська </a:t>
            </a:r>
            <a:r>
              <a:rPr lang="uk-UA" sz="2300" dirty="0" err="1" smtClean="0"/>
              <a:t>дизайнерка</a:t>
            </a:r>
            <a:r>
              <a:rPr lang="uk-UA" sz="2300" dirty="0" smtClean="0"/>
              <a:t> просить  25 дол. А ви б таке носили?</a:t>
            </a:r>
            <a:endParaRPr lang="uk-UA" sz="23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1131830"/>
            <a:ext cx="614366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300" dirty="0" smtClean="0"/>
              <a:t>Пластикові пляшки підійдуть і для виготовлення прикрас, доводять своїми роботами дизайнери Лора </a:t>
            </a:r>
            <a:r>
              <a:rPr lang="uk-UA" sz="2300" dirty="0" err="1" smtClean="0"/>
              <a:t>Естор</a:t>
            </a:r>
            <a:r>
              <a:rPr lang="uk-UA" sz="2300" dirty="0" smtClean="0"/>
              <a:t> та </a:t>
            </a:r>
            <a:r>
              <a:rPr lang="uk-UA" sz="2300" dirty="0" err="1" smtClean="0"/>
              <a:t>Гульнур</a:t>
            </a:r>
            <a:r>
              <a:rPr lang="uk-UA" sz="2300" dirty="0" smtClean="0"/>
              <a:t> </a:t>
            </a:r>
            <a:r>
              <a:rPr lang="uk-UA" sz="2300" dirty="0" err="1" smtClean="0"/>
              <a:t>Оздаглар</a:t>
            </a:r>
            <a:r>
              <a:rPr lang="uk-UA" sz="2300" dirty="0" smtClean="0"/>
              <a:t>.</a:t>
            </a:r>
            <a:endParaRPr lang="uk-UA" sz="23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50269" y="83414"/>
            <a:ext cx="424346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5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Прикраси</a:t>
            </a:r>
            <a:r>
              <a:rPr lang="en-US" sz="35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(</a:t>
            </a:r>
            <a:r>
              <a:rPr lang="uk-UA" sz="35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біжутерія)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l="6250" t="12501" r="4166" b="10937"/>
          <a:stretch>
            <a:fillRect/>
          </a:stretch>
        </p:blipFill>
        <p:spPr bwMode="auto">
          <a:xfrm>
            <a:off x="5072066" y="132884"/>
            <a:ext cx="3080582" cy="3510430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876"/>
            <a:ext cx="3929090" cy="2949197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657799" y="3206921"/>
            <a:ext cx="98616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7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Ваза </a:t>
            </a:r>
            <a:endParaRPr lang="ru-RU" sz="2700" dirty="0"/>
          </a:p>
        </p:txBody>
      </p:sp>
      <p:pic>
        <p:nvPicPr>
          <p:cNvPr id="8" name="Picture 4" descr="C:\Documents and Settings\Admin\Мои документы\Настя\Біологія\Фотографії\Кормушка для птиц 2.jpg"/>
          <p:cNvPicPr>
            <a:picLocks noChangeAspect="1" noChangeArrowheads="1"/>
          </p:cNvPicPr>
          <p:nvPr/>
        </p:nvPicPr>
        <p:blipFill>
          <a:blip r:embed="rId4" cstate="print"/>
          <a:srcRect t="4021"/>
          <a:stretch>
            <a:fillRect/>
          </a:stretch>
        </p:blipFill>
        <p:spPr bwMode="auto">
          <a:xfrm>
            <a:off x="942972" y="142852"/>
            <a:ext cx="3200400" cy="3409949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297221" y="2862860"/>
            <a:ext cx="17748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7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Годівниці</a:t>
            </a:r>
          </a:p>
          <a:p>
            <a:pPr algn="ctr"/>
            <a:r>
              <a:rPr lang="uk-UA" sz="27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для птахів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571875"/>
            <a:ext cx="2214578" cy="2952771"/>
          </a:xfrm>
          <a:prstGeom prst="snip2Diag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795706" y="6367482"/>
            <a:ext cx="140455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7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Жалюзі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4876" y="6064441"/>
            <a:ext cx="256833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7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Дитячі іграшки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435" r="8238" b="5944"/>
          <a:stretch/>
        </p:blipFill>
        <p:spPr bwMode="auto">
          <a:xfrm>
            <a:off x="4500562" y="857232"/>
            <a:ext cx="3786214" cy="530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14348" y="797085"/>
            <a:ext cx="335758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Штучні мітли</a:t>
            </a:r>
          </a:p>
          <a:p>
            <a:pPr algn="ctr"/>
            <a:r>
              <a:rPr lang="uk-UA" sz="30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Для себе можна виготовляти пластикові віники та мітли. Їх досить вигідно використовувати підприємствам з великими територіями, де необхідне часте прибирання.</a:t>
            </a:r>
            <a:endParaRPr lang="uk-UA" sz="30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4010" y="142852"/>
            <a:ext cx="7475980" cy="72547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700" b="1" i="0" u="none" strike="noStrike" kern="1200" cap="none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Використання у господарстві</a:t>
            </a:r>
            <a:endParaRPr kumimoji="0" lang="ru-RU" sz="47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476652"/>
            <a:ext cx="4857744" cy="3238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786050" y="286574"/>
            <a:ext cx="592935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75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Теплиці з пластикових пляшок</a:t>
            </a:r>
          </a:p>
          <a:p>
            <a:pPr algn="ctr"/>
            <a:r>
              <a:rPr lang="uk-UA" sz="27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Пластикова тара являється прекрасним теплоізоляційним матеріалом.</a:t>
            </a:r>
            <a:endParaRPr lang="uk-UA" sz="275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012098"/>
            <a:ext cx="87154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Неймовірні конструкції</a:t>
            </a:r>
            <a:endParaRPr lang="uk-UA" sz="2500" i="1" spc="150" dirty="0" smtClean="0">
              <a:ln w="11430"/>
              <a:solidFill>
                <a:srgbClr val="0000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250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Жасмін</a:t>
            </a:r>
            <a:r>
              <a:rPr lang="uk-UA" sz="25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uk-UA" sz="250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Зіммерман</a:t>
            </a:r>
            <a:r>
              <a:rPr lang="uk-UA" sz="25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запропонував використовувати пластикові пляшки для будівництва нескладних конструкцій. Вони мають ось такий вигляд.</a:t>
            </a:r>
            <a:endParaRPr lang="uk-UA" sz="25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7653" t="8163" r="11224"/>
          <a:stretch>
            <a:fillRect/>
          </a:stretch>
        </p:blipFill>
        <p:spPr bwMode="auto">
          <a:xfrm>
            <a:off x="214282" y="3500450"/>
            <a:ext cx="3786214" cy="3214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3354480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71868" y="285728"/>
            <a:ext cx="528641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300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“Розумна”</a:t>
            </a:r>
            <a:r>
              <a:rPr lang="uk-UA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лійка</a:t>
            </a:r>
          </a:p>
          <a:p>
            <a:pPr algn="ctr"/>
            <a:r>
              <a:rPr lang="uk-UA" sz="2300" dirty="0" smtClean="0"/>
              <a:t>Дуже корисна ідея  - змайструвати </a:t>
            </a:r>
            <a:r>
              <a:rPr lang="uk-UA" sz="2300" dirty="0" err="1" smtClean="0"/>
              <a:t>“розумну”</a:t>
            </a:r>
            <a:r>
              <a:rPr lang="uk-UA" sz="2300" dirty="0" smtClean="0"/>
              <a:t> лійку з пластикової пляшки. Для цього потрібно зрізати дно, зробити довгий </a:t>
            </a:r>
            <a:r>
              <a:rPr lang="uk-UA" sz="2300" dirty="0" err="1" smtClean="0"/>
              <a:t>“носик”</a:t>
            </a:r>
            <a:r>
              <a:rPr lang="uk-UA" sz="2300" dirty="0" smtClean="0"/>
              <a:t>, перевернути і вставити в землю. Це допоможе дозовано поливати і  удобрювати рослини як домашні, так і садові. </a:t>
            </a:r>
            <a:endParaRPr lang="uk-UA" sz="23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1736" y="3071810"/>
            <a:ext cx="413606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Клумби з пластикових пляшок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3672353"/>
            <a:ext cx="4429157" cy="293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696892"/>
            <a:ext cx="3929070" cy="2946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801" t="1986" r="9944" b="1986"/>
          <a:stretch>
            <a:fillRect/>
          </a:stretch>
        </p:blipFill>
        <p:spPr bwMode="auto">
          <a:xfrm>
            <a:off x="5876358" y="604271"/>
            <a:ext cx="3196235" cy="3039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2" y="687529"/>
            <a:ext cx="52149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Фантастичний пластиковий човен</a:t>
            </a:r>
          </a:p>
          <a:p>
            <a:pPr algn="ctr"/>
            <a:r>
              <a:rPr lang="uk-UA" sz="20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Команда французьких </a:t>
            </a:r>
            <a:r>
              <a:rPr lang="uk-UA" sz="200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дослідникі</a:t>
            </a:r>
            <a:r>
              <a:rPr lang="uk-UA" sz="20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збирається проплисти під парусом від 18000 км на 18 метровому човні, повністю виготовленому з пластикових пляшок (за виключенням вітрил) На побудову яхти пішло 16000 </a:t>
            </a:r>
            <a:r>
              <a:rPr lang="uk-UA" sz="200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двух</a:t>
            </a:r>
            <a:r>
              <a:rPr lang="uk-UA" sz="20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літрових пластикових пляшок, які були заповнені сухим льодом (для придання міцності).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29530"/>
            <a:ext cx="2786082" cy="3385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488" y="3500438"/>
            <a:ext cx="61436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Пластикова броня</a:t>
            </a:r>
          </a:p>
          <a:p>
            <a:pPr algn="ctr"/>
            <a:r>
              <a:rPr lang="uk-UA" sz="30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Японець </a:t>
            </a:r>
            <a:r>
              <a:rPr lang="uk-UA" sz="300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Косуке</a:t>
            </a:r>
            <a:r>
              <a:rPr lang="uk-UA" sz="30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uk-UA" sz="300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Тсумура</a:t>
            </a:r>
            <a:r>
              <a:rPr lang="uk-UA" sz="30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з пластикових пляшок </a:t>
            </a:r>
            <a:r>
              <a:rPr lang="uk-UA" sz="300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“кроїть”</a:t>
            </a:r>
            <a:r>
              <a:rPr lang="uk-UA" sz="30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пластикове вбрання. Міцний, естетичний пластиковий матеріал захистить ваше тіло від ударів.</a:t>
            </a:r>
            <a:endParaRPr lang="uk-UA" sz="30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52906" y="71414"/>
            <a:ext cx="5238188" cy="64294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5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Пластик у світі</a:t>
            </a:r>
            <a:endParaRPr kumimoji="0" lang="uk-UA" sz="4500" b="1" i="0" u="none" strike="noStrike" kern="1200" cap="none" spc="150" normalizeH="0" baseline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79"/>
            <a:ext cx="3286148" cy="238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233204"/>
            <a:ext cx="85725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Плавучий острів</a:t>
            </a:r>
            <a:endParaRPr lang="en-US" sz="2300" i="1" spc="150" dirty="0" smtClean="0">
              <a:ln w="11430"/>
              <a:solidFill>
                <a:srgbClr val="0000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         Пам'ятайте одну з передач «Клубу   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         мандрівників» про жителів плавучих 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         островів озера Тітікака? У передачі йшлося 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         про Південноамериканських індіанців, які, 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         складаючи у величезні купи очерет, 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         споруджували великі острови. Ці острови 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         вільно курсували по водах великого озера Тітікака.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Чому б не використовувати замість тростини пластикові пляшки подумав британський </a:t>
            </a:r>
            <a:r>
              <a:rPr lang="uk-UA" sz="205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еко-піонер</a:t>
            </a:r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uk-UA" sz="205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Річарт</a:t>
            </a:r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і задався метою побудувати власний острів. Для цього він заповнив мережі пластиковими пляшками. Поверхня острова британський еколог застелив фанерою і бамбуком, на який ліг шар піску і ґрунту. На 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острові були висаджені мангрові дерева, щоб </a:t>
            </a:r>
            <a:r>
              <a:rPr lang="uk-UA" sz="205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за-</a:t>
            </a:r>
            <a:endParaRPr lang="uk-UA" sz="2050" i="1" spc="150" dirty="0" smtClean="0">
              <a:ln w="11430"/>
              <a:solidFill>
                <a:srgbClr val="0000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just"/>
            <a:r>
              <a:rPr lang="uk-UA" sz="205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хистити</a:t>
            </a:r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жителів острова від палючих променів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сонця. Крім того, на острові було зведено </a:t>
            </a:r>
            <a:r>
              <a:rPr lang="uk-UA" sz="205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дво-</a:t>
            </a:r>
            <a:endParaRPr lang="uk-UA" sz="2050" i="1" spc="150" dirty="0" smtClean="0">
              <a:ln w="11430"/>
              <a:solidFill>
                <a:srgbClr val="0000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поверховий будинок, «сонячна піч», </a:t>
            </a:r>
            <a:r>
              <a:rPr lang="uk-UA" sz="2050" i="1" spc="150" dirty="0" err="1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біотуалет</a:t>
            </a:r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</a:p>
          <a:p>
            <a:pPr algn="just"/>
            <a:r>
              <a:rPr lang="uk-UA" sz="205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 також «впорядковано» три пляжу.</a:t>
            </a:r>
            <a:endParaRPr lang="ru-RU" sz="205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4098" y="4321994"/>
            <a:ext cx="3095620" cy="2321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57158" y="857272"/>
            <a:ext cx="8358188" cy="5643562"/>
          </a:xfrm>
          <a:prstGeom prst="rect">
            <a:avLst/>
          </a:prstGeom>
        </p:spPr>
        <p:txBody>
          <a:bodyPr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       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 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звичайний підліток, який дбає про своє життя і      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               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створює 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перспективи на майбутнє. Мені 14 років.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Я           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захоплююся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природничими 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науками: географією, біологією,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хімією та 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фізикою. Моїми улюбленими предметами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є 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література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біологія, фізика, географія, хімія,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історія та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іноземна 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мова. Обожнюю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приймат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участь 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 олімпіадах та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конкурсах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за що отримую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чисельні призи.</a:t>
            </a:r>
            <a:r>
              <a:rPr lang="en-US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Вважаю 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своїми </a:t>
            </a:r>
            <a:endParaRPr lang="uk-UA" sz="20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головними рисами: цілеспрямованість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наполегливість, </a:t>
            </a:r>
            <a:endParaRPr lang="uk-UA" sz="20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повагу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співчуття і вірність. Люблю гуляти парками, </a:t>
            </a:r>
            <a:endParaRPr lang="uk-UA" sz="2000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  <a:r>
              <a:rPr lang="uk-UA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розважатися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подорожувати з друзями. Люблю берег і море, але  найкращим відпочинком вважаю читання книг. Вільний час посвячую вивченню додатково матеріалу з фізики і  біології. З дитинства мрію стати лікарем і винайти ліки від раку. Проте я бачу в собі біолога або ветеринара. Обожнюю тваринний і рослинний світ. Хотіла б відкрити притулок для тварин, а також хотіла б вирощувати рідкісні </a:t>
            </a:r>
            <a:r>
              <a:rPr lang="ru-RU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uk-UA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квіти. Безмежно мрію поїхати в такі країни Європи як Італія, Франція, Англія та Німеччина. Намагаюся робити усе можливе, щоб моє життя стало кращим, але все не може бути ідеально. Хоча вже зараз я отримую невеличкі перемоги! </a:t>
            </a:r>
            <a:endParaRPr lang="ru-RU" sz="20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7" name="Picture 5" descr="E:\Фотки\Школа\Випуск\Вінєтка\60.JPG"/>
          <p:cNvPicPr>
            <a:picLocks noChangeAspect="1" noChangeArrowheads="1"/>
          </p:cNvPicPr>
          <p:nvPr/>
        </p:nvPicPr>
        <p:blipFill>
          <a:blip r:embed="rId2" cstate="print"/>
          <a:srcRect t="8906"/>
          <a:stretch>
            <a:fillRect/>
          </a:stretch>
        </p:blipFill>
        <p:spPr bwMode="auto">
          <a:xfrm>
            <a:off x="500034" y="1000108"/>
            <a:ext cx="2091261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67987" y="142852"/>
            <a:ext cx="6808027" cy="64294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700" b="1" spc="15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Будемо знайомі!</a:t>
            </a:r>
            <a:endParaRPr kumimoji="0" lang="ru-RU" sz="47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69"/>
            <a:ext cx="2500330" cy="35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50000"/>
          <a:stretch>
            <a:fillRect/>
          </a:stretch>
        </p:blipFill>
        <p:spPr bwMode="auto">
          <a:xfrm>
            <a:off x="3214678" y="928670"/>
            <a:ext cx="2643206" cy="351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720" y="4473885"/>
            <a:ext cx="857256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700" dirty="0" smtClean="0"/>
              <a:t>В Ізраїльській Хайфі до ялинкової справи підійшли оригінально. Там виготовили новорічну красуню з пластикових пляшок. Мета - привернути увагу до проблем екології та переробки пластику. Ялинку змайстрували із 5-ти тисяч порожніх пляшок з-під води.</a:t>
            </a:r>
            <a:endParaRPr lang="uk-UA" sz="27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97879" y="428604"/>
            <a:ext cx="29482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Ялинки в Ізраїлі </a:t>
            </a:r>
            <a:endParaRPr lang="ru-RU" sz="3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r="52083"/>
          <a:stretch>
            <a:fillRect/>
          </a:stretch>
        </p:blipFill>
        <p:spPr bwMode="auto">
          <a:xfrm>
            <a:off x="6286512" y="928669"/>
            <a:ext cx="2500330" cy="350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7389" y="285728"/>
            <a:ext cx="4929222" cy="328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5720" y="3791271"/>
            <a:ext cx="864398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250" dirty="0" smtClean="0"/>
              <a:t>Крісло з порожніх пластикових пляшок як витвір мистецтва</a:t>
            </a:r>
          </a:p>
          <a:p>
            <a:pPr algn="ctr"/>
            <a:r>
              <a:rPr lang="uk-UA" sz="2250" dirty="0" smtClean="0"/>
              <a:t>Польський дизайнер Павло </a:t>
            </a:r>
            <a:r>
              <a:rPr lang="uk-UA" sz="2250" dirty="0" err="1" smtClean="0"/>
              <a:t>Грюнерт</a:t>
            </a:r>
            <a:r>
              <a:rPr lang="uk-UA" sz="2250" dirty="0" smtClean="0"/>
              <a:t> (</a:t>
            </a:r>
            <a:r>
              <a:rPr lang="uk-UA" sz="2250" dirty="0" err="1" smtClean="0"/>
              <a:t>Pawel</a:t>
            </a:r>
            <a:r>
              <a:rPr lang="uk-UA" sz="2250" dirty="0" smtClean="0"/>
              <a:t> </a:t>
            </a:r>
            <a:r>
              <a:rPr lang="uk-UA" sz="2250" dirty="0" err="1" smtClean="0"/>
              <a:t>Grunert</a:t>
            </a:r>
            <a:r>
              <a:rPr lang="uk-UA" sz="2250" dirty="0" smtClean="0"/>
              <a:t>) представив на виставці екологічного дизайну в Мілані "</a:t>
            </a:r>
            <a:r>
              <a:rPr lang="uk-UA" sz="2250" dirty="0" err="1" smtClean="0"/>
              <a:t>Eco</a:t>
            </a:r>
            <a:r>
              <a:rPr lang="uk-UA" sz="2250" dirty="0" smtClean="0"/>
              <a:t> </a:t>
            </a:r>
            <a:r>
              <a:rPr lang="uk-UA" sz="2250" dirty="0" err="1" smtClean="0"/>
              <a:t>Trans</a:t>
            </a:r>
            <a:r>
              <a:rPr lang="uk-UA" sz="2250" dirty="0" smtClean="0"/>
              <a:t> </a:t>
            </a:r>
            <a:r>
              <a:rPr lang="uk-UA" sz="2250" dirty="0" err="1" smtClean="0"/>
              <a:t>Pop</a:t>
            </a:r>
            <a:r>
              <a:rPr lang="uk-UA" sz="2250" dirty="0" smtClean="0"/>
              <a:t>" в </a:t>
            </a:r>
            <a:r>
              <a:rPr lang="uk-UA" sz="2250" dirty="0" err="1" smtClean="0"/>
              <a:t>Colombari</a:t>
            </a:r>
            <a:r>
              <a:rPr lang="uk-UA" sz="2250" dirty="0" smtClean="0"/>
              <a:t> </a:t>
            </a:r>
            <a:r>
              <a:rPr lang="uk-UA" sz="2250" dirty="0" err="1" smtClean="0"/>
              <a:t>Gallery</a:t>
            </a:r>
            <a:r>
              <a:rPr lang="uk-UA" sz="2250" dirty="0" smtClean="0"/>
              <a:t> свою нову роботу - крісло з порожніх пластикових пляшок SIE43.</a:t>
            </a:r>
          </a:p>
          <a:p>
            <a:pPr algn="ctr"/>
            <a:r>
              <a:rPr lang="uk-UA" sz="2250" dirty="0" smtClean="0"/>
              <a:t>Перевернуті догори пляшки скріплені нержавіючим сталевим каркасом у формі квітки.</a:t>
            </a:r>
          </a:p>
          <a:p>
            <a:pPr algn="ctr"/>
            <a:r>
              <a:rPr lang="uk-UA" sz="2250" dirty="0" smtClean="0"/>
              <a:t>Ідея роботи проста: одна порожня пляшка - може бути і сміттям, але сотні пляшок в руках натхненного майстра - витвір мистецтва.</a:t>
            </a:r>
            <a:endParaRPr lang="uk-UA" sz="225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0321" y="3482790"/>
            <a:ext cx="2903359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3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Дизайнерське крісло </a:t>
            </a:r>
            <a:endParaRPr lang="ru-RU" sz="2300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7136" y="116632"/>
            <a:ext cx="5997352" cy="1440160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solidFill>
                  <a:srgbClr val="FFFF00"/>
                </a:solidFill>
                <a:effectLst/>
              </a:rPr>
              <a:t>Експерементальне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effectLst/>
              </a:rPr>
              <a:t>визначення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 </a:t>
            </a:r>
            <a:r>
              <a:rPr lang="ru-RU" sz="3600" dirty="0" err="1" smtClean="0">
                <a:solidFill>
                  <a:srgbClr val="FFFF00"/>
                </a:solidFill>
                <a:effectLst/>
              </a:rPr>
              <a:t>довжини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effectLst/>
              </a:rPr>
              <a:t>звукових</a:t>
            </a:r>
            <a:r>
              <a:rPr lang="ru-RU" sz="3600" dirty="0" smtClean="0">
                <a:solidFill>
                  <a:srgbClr val="FFFF00"/>
                </a:solidFill>
                <a:effectLst/>
              </a:rPr>
              <a:t>  </a:t>
            </a:r>
            <a:r>
              <a:rPr lang="ru-RU" sz="3600" dirty="0" err="1" smtClean="0">
                <a:solidFill>
                  <a:srgbClr val="FFFF00"/>
                </a:solidFill>
                <a:effectLst/>
              </a:rPr>
              <a:t>коливань</a:t>
            </a:r>
            <a:endParaRPr lang="ru-RU" sz="3600" dirty="0">
              <a:solidFill>
                <a:srgbClr val="FFFF00"/>
              </a:solidFill>
              <a:effectLst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0" t="26314" r="34523" b="40391"/>
          <a:stretch/>
        </p:blipFill>
        <p:spPr>
          <a:xfrm rot="5400000">
            <a:off x="-1332979" y="2044356"/>
            <a:ext cx="6206053" cy="318107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03848" y="1600200"/>
            <a:ext cx="129195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Объект 12" descr="Рис. 2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30703"/>
            <a:ext cx="4176464" cy="380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fiz.1september.ru/2008/07/14-03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498599"/>
            <a:ext cx="4032448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323528" y="188640"/>
            <a:ext cx="3037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uk-UA" sz="2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Моє  </a:t>
            </a:r>
            <a:r>
              <a:rPr lang="uk-UA" sz="2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дослідження</a:t>
            </a:r>
            <a:r>
              <a:rPr lang="uk-UA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:</a:t>
            </a:r>
            <a:endParaRPr lang="ru-RU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1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67987" y="214290"/>
            <a:ext cx="6808027" cy="71438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700" b="1" spc="15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Технологічна картка:</a:t>
            </a:r>
            <a:endParaRPr kumimoji="0" lang="ru-RU" sz="57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43841"/>
            <a:ext cx="85689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       Для  </a:t>
            </a:r>
            <a:r>
              <a:rPr lang="ru-RU" sz="2800" b="1" dirty="0" err="1" smtClean="0">
                <a:solidFill>
                  <a:srgbClr val="002060"/>
                </a:solidFill>
              </a:rPr>
              <a:t>визначення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довжини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хвилі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коливань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джерела</a:t>
            </a:r>
            <a:r>
              <a:rPr lang="ru-RU" sz="2800" b="1" dirty="0" smtClean="0">
                <a:solidFill>
                  <a:srgbClr val="002060"/>
                </a:solidFill>
              </a:rPr>
              <a:t> звуку  методом резонансу  </a:t>
            </a:r>
            <a:r>
              <a:rPr lang="ru-RU" sz="2800" b="1" dirty="0" err="1" smtClean="0">
                <a:solidFill>
                  <a:srgbClr val="002060"/>
                </a:solidFill>
              </a:rPr>
              <a:t>використано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дві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пластикові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пляшки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</a:rPr>
              <a:t>Джерело</a:t>
            </a:r>
            <a:r>
              <a:rPr lang="ru-RU" sz="2800" b="1" dirty="0" smtClean="0">
                <a:solidFill>
                  <a:srgbClr val="002060"/>
                </a:solidFill>
              </a:rPr>
              <a:t> звуку </a:t>
            </a:r>
            <a:r>
              <a:rPr lang="ru-RU" sz="2800" b="1" dirty="0">
                <a:solidFill>
                  <a:srgbClr val="002060"/>
                </a:solidFill>
              </a:rPr>
              <a:t>– камертон – 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збуджує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коливання</a:t>
            </a:r>
            <a:r>
              <a:rPr lang="ru-RU" sz="2800" b="1" dirty="0" smtClean="0">
                <a:solidFill>
                  <a:srgbClr val="002060"/>
                </a:solidFill>
              </a:rPr>
              <a:t> в </a:t>
            </a:r>
            <a:r>
              <a:rPr lang="ru-RU" sz="2800" b="1" dirty="0" err="1" smtClean="0">
                <a:solidFill>
                  <a:srgbClr val="002060"/>
                </a:solidFill>
              </a:rPr>
              <a:t>стовпі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повітря</a:t>
            </a:r>
            <a:r>
              <a:rPr lang="ru-RU" sz="2800" b="1" dirty="0" smtClean="0">
                <a:solidFill>
                  <a:srgbClr val="002060"/>
                </a:solidFill>
              </a:rPr>
              <a:t>, яке </a:t>
            </a:r>
            <a:r>
              <a:rPr lang="ru-RU" sz="2800" b="1" dirty="0" err="1" smtClean="0">
                <a:solidFill>
                  <a:srgbClr val="002060"/>
                </a:solidFill>
              </a:rPr>
              <a:t>знаходиться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 err="1" smtClean="0">
                <a:solidFill>
                  <a:srgbClr val="002060"/>
                </a:solidFill>
              </a:rPr>
              <a:t>середині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пластикової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пляшки</a:t>
            </a:r>
            <a:r>
              <a:rPr lang="ru-RU" sz="2800" b="1" dirty="0" smtClean="0">
                <a:solidFill>
                  <a:srgbClr val="002060"/>
                </a:solidFill>
              </a:rPr>
              <a:t> 1,  у </a:t>
            </a:r>
            <a:r>
              <a:rPr lang="ru-RU" sz="2800" b="1" dirty="0" err="1" smtClean="0">
                <a:solidFill>
                  <a:srgbClr val="002060"/>
                </a:solidFill>
              </a:rPr>
              <a:t>якої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відрізана</a:t>
            </a:r>
            <a:r>
              <a:rPr lang="ru-RU" sz="2800" b="1" dirty="0" smtClean="0">
                <a:solidFill>
                  <a:srgbClr val="002060"/>
                </a:solidFill>
              </a:rPr>
              <a:t> горловина і дно так,   </a:t>
            </a:r>
            <a:r>
              <a:rPr lang="ru-RU" sz="2800" b="1" dirty="0" err="1" smtClean="0">
                <a:solidFill>
                  <a:srgbClr val="002060"/>
                </a:solidFill>
              </a:rPr>
              <a:t>щоб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була</a:t>
            </a:r>
            <a:r>
              <a:rPr lang="ru-RU" sz="2800" b="1" dirty="0" smtClean="0">
                <a:solidFill>
                  <a:srgbClr val="002060"/>
                </a:solidFill>
              </a:rPr>
              <a:t> труба </a:t>
            </a:r>
            <a:r>
              <a:rPr lang="ru-RU" sz="2800" b="1" dirty="0" err="1" smtClean="0">
                <a:solidFill>
                  <a:srgbClr val="002060"/>
                </a:solidFill>
              </a:rPr>
              <a:t>майже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сталого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діаметра</a:t>
            </a:r>
            <a:r>
              <a:rPr lang="ru-RU" sz="2800" b="1" dirty="0" smtClean="0">
                <a:solidFill>
                  <a:srgbClr val="002060"/>
                </a:solidFill>
              </a:rPr>
              <a:t>.  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 </a:t>
            </a:r>
            <a:r>
              <a:rPr lang="ru-RU" sz="2800" b="1" dirty="0" err="1" smtClean="0">
                <a:solidFill>
                  <a:srgbClr val="002060"/>
                </a:solidFill>
              </a:rPr>
              <a:t>Рівень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рідини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 err="1" smtClean="0">
                <a:solidFill>
                  <a:srgbClr val="002060"/>
                </a:solidFill>
              </a:rPr>
              <a:t>цій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пляшці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регулюється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( з метою </a:t>
            </a:r>
            <a:r>
              <a:rPr lang="ru-RU" sz="2800" b="1" dirty="0" err="1" smtClean="0">
                <a:solidFill>
                  <a:srgbClr val="002060"/>
                </a:solidFill>
              </a:rPr>
              <a:t>отримання</a:t>
            </a:r>
            <a:r>
              <a:rPr lang="ru-RU" sz="2800" b="1" dirty="0" smtClean="0">
                <a:solidFill>
                  <a:srgbClr val="002060"/>
                </a:solidFill>
              </a:rPr>
              <a:t> резонансу) </a:t>
            </a:r>
            <a:r>
              <a:rPr lang="ru-RU" sz="2800" b="1" dirty="0" err="1" smtClean="0">
                <a:solidFill>
                  <a:srgbClr val="002060"/>
                </a:solidFill>
              </a:rPr>
              <a:t>переміщенням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пластикової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пляшки</a:t>
            </a:r>
            <a:r>
              <a:rPr lang="ru-RU" sz="2800" b="1" dirty="0" smtClean="0">
                <a:solidFill>
                  <a:srgbClr val="002060"/>
                </a:solidFill>
              </a:rPr>
              <a:t> 2, у </a:t>
            </a:r>
            <a:r>
              <a:rPr lang="ru-RU" sz="2800" b="1" dirty="0" err="1" smtClean="0">
                <a:solidFill>
                  <a:srgbClr val="002060"/>
                </a:solidFill>
              </a:rPr>
              <a:t>якої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відрізана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верхня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частина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</a:rPr>
              <a:t>Всі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елементи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приладу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закріплені</a:t>
            </a:r>
            <a:r>
              <a:rPr lang="ru-RU" sz="2800" b="1" dirty="0" smtClean="0">
                <a:solidFill>
                  <a:srgbClr val="002060"/>
                </a:solidFill>
              </a:rPr>
              <a:t> на одному </a:t>
            </a:r>
            <a:r>
              <a:rPr lang="ru-RU" sz="2800" b="1" dirty="0" err="1" smtClean="0">
                <a:solidFill>
                  <a:srgbClr val="002060"/>
                </a:solidFill>
              </a:rPr>
              <a:t>штативі</a:t>
            </a:r>
            <a:r>
              <a:rPr lang="ru-RU" sz="2800" b="1" dirty="0" smtClean="0">
                <a:solidFill>
                  <a:srgbClr val="002060"/>
                </a:solidFill>
              </a:rPr>
              <a:t>. </a:t>
            </a:r>
          </a:p>
          <a:p>
            <a:pPr algn="just"/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    </a:t>
            </a:r>
            <a:r>
              <a:rPr lang="ru-RU" sz="2800" b="1" dirty="0" err="1" smtClean="0">
                <a:solidFill>
                  <a:srgbClr val="002060"/>
                </a:solidFill>
              </a:rPr>
              <a:t>Резонансна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висота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</a:rPr>
              <a:t>стовпа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повітря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дорівнює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діаметру</a:t>
            </a:r>
            <a:r>
              <a:rPr lang="ru-RU" sz="2800" b="1" dirty="0" smtClean="0">
                <a:solidFill>
                  <a:srgbClr val="002060"/>
                </a:solidFill>
              </a:rPr>
              <a:t> труби</a:t>
            </a:r>
            <a:r>
              <a:rPr lang="ru-RU" sz="2800" b="1" i="1" dirty="0" smtClean="0">
                <a:solidFill>
                  <a:srgbClr val="002060"/>
                </a:solidFill>
              </a:rPr>
              <a:t>1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</a:rPr>
              <a:t>що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дозволяє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отримати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</a:rPr>
              <a:t>потужний</a:t>
            </a:r>
            <a:r>
              <a:rPr lang="ru-RU" sz="2800" b="1" dirty="0" smtClean="0">
                <a:solidFill>
                  <a:srgbClr val="002060"/>
                </a:solidFill>
              </a:rPr>
              <a:t>  звук.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Використання пластикової  пляшки для демонстрації   поняття  інерції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8" t="10140" r="43783"/>
          <a:stretch/>
        </p:blipFill>
        <p:spPr>
          <a:xfrm>
            <a:off x="6948264" y="2276872"/>
            <a:ext cx="1905387" cy="3572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31246" r="24564" b="16686"/>
          <a:stretch/>
        </p:blipFill>
        <p:spPr>
          <a:xfrm rot="16200000">
            <a:off x="1366625" y="3085340"/>
            <a:ext cx="3615118" cy="18537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r="27513"/>
          <a:stretch/>
        </p:blipFill>
        <p:spPr>
          <a:xfrm>
            <a:off x="4499992" y="1628800"/>
            <a:ext cx="2232248" cy="39751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2" r="42938" b="36722"/>
          <a:stretch/>
        </p:blipFill>
        <p:spPr>
          <a:xfrm>
            <a:off x="179512" y="1484784"/>
            <a:ext cx="1800200" cy="39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Полична для улюбленого журналу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84784"/>
            <a:ext cx="3888432" cy="4680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9" y="1485878"/>
            <a:ext cx="393205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7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Термос,  яким  я  постійно  користуюся </a:t>
            </a:r>
            <a:br>
              <a:rPr lang="uk-UA" dirty="0" smtClean="0">
                <a:solidFill>
                  <a:srgbClr val="FF0000"/>
                </a:solidFill>
              </a:rPr>
            </a:br>
            <a:r>
              <a:rPr lang="uk-UA" dirty="0" smtClean="0">
                <a:solidFill>
                  <a:srgbClr val="FF0000"/>
                </a:solidFill>
              </a:rPr>
              <a:t>у   школі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19872" y="1340768"/>
            <a:ext cx="5616624" cy="5328592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FFFF00"/>
                </a:solidFill>
              </a:rPr>
              <a:t>Термос складається з двох пластикових пляшок різної величини, пінопласту та фольги.</a:t>
            </a:r>
          </a:p>
          <a:p>
            <a:r>
              <a:rPr lang="uk-UA" sz="2800" dirty="0" smtClean="0">
                <a:solidFill>
                  <a:srgbClr val="FFFF00"/>
                </a:solidFill>
              </a:rPr>
              <a:t>Горловина великої пляшки врізається  так, щоб мала пляшка увійшла всередину. На дно великої пляшки засипається пінопласт, вставляється маленька пляшка та фольга, порожнина  великої пляшки заповнюється пінопластом.</a:t>
            </a:r>
          </a:p>
          <a:p>
            <a:r>
              <a:rPr lang="uk-UA" sz="2800" dirty="0" smtClean="0">
                <a:solidFill>
                  <a:srgbClr val="FFFF00"/>
                </a:solidFill>
              </a:rPr>
              <a:t>Такий термос є безпечним та легким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1027" name="Picture 3" descr="H:\DCIM\100NIKON\DSCN54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6" b="25422"/>
          <a:stretch/>
        </p:blipFill>
        <p:spPr bwMode="auto">
          <a:xfrm rot="5400000">
            <a:off x="-792596" y="2406497"/>
            <a:ext cx="56166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14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22030" y="1714488"/>
            <a:ext cx="8229600" cy="298610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0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До нових зустрічей!</a:t>
            </a:r>
            <a:endParaRPr kumimoji="0" lang="uk-UA" sz="100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85720" y="1000121"/>
            <a:ext cx="8501122" cy="4643457"/>
          </a:xfrm>
        </p:spPr>
        <p:txBody>
          <a:bodyPr>
            <a:noAutofit/>
          </a:bodyPr>
          <a:lstStyle/>
          <a:p>
            <a:pPr marL="457200" indent="-457200" algn="ctr" eaLnBrk="1" hangingPunct="1">
              <a:spcBef>
                <a:spcPts val="0"/>
              </a:spcBef>
              <a:buFontTx/>
              <a:buAutoNum type="arabicPeriod"/>
              <a:defRPr/>
            </a:pPr>
            <a:r>
              <a:rPr lang="uk-UA" sz="2700" b="1" i="1" dirty="0" smtClean="0">
                <a:solidFill>
                  <a:srgbClr val="0000FF"/>
                </a:solidFill>
              </a:rPr>
              <a:t>ЩО ТАКЕ ПЛАСТИКОВА ПЛЯШКА?</a:t>
            </a:r>
          </a:p>
          <a:p>
            <a:pPr marL="457200" indent="-457200" algn="ctr" eaLnBrk="1" hangingPunct="1">
              <a:spcBef>
                <a:spcPts val="0"/>
              </a:spcBef>
              <a:defRPr/>
            </a:pPr>
            <a:r>
              <a:rPr lang="ru-RU" sz="2700" b="1" i="1" dirty="0" smtClean="0">
                <a:solidFill>
                  <a:srgbClr val="0000FF"/>
                </a:solidFill>
              </a:rPr>
              <a:t> </a:t>
            </a:r>
          </a:p>
          <a:p>
            <a:pPr marL="457200" indent="-457200" algn="ctr" eaLnBrk="1" hangingPunct="1">
              <a:spcBef>
                <a:spcPts val="0"/>
              </a:spcBef>
              <a:defRPr/>
            </a:pPr>
            <a:r>
              <a:rPr lang="ru-RU" sz="2700" b="1" i="1" dirty="0" smtClean="0">
                <a:solidFill>
                  <a:srgbClr val="0000FF"/>
                </a:solidFill>
              </a:rPr>
              <a:t>2. ІСТОРІЯ СТВОРЕННЯ ПЛАСТИКОВОЇ ПЛЯШКИ</a:t>
            </a:r>
          </a:p>
          <a:p>
            <a:pPr marL="457200" indent="-457200" algn="ctr" eaLnBrk="1" hangingPunct="1">
              <a:spcBef>
                <a:spcPts val="0"/>
              </a:spcBef>
              <a:defRPr/>
            </a:pPr>
            <a:endParaRPr lang="ru-RU" sz="2700" b="1" i="1" dirty="0" smtClean="0">
              <a:solidFill>
                <a:srgbClr val="0000FF"/>
              </a:solidFill>
            </a:endParaRPr>
          </a:p>
          <a:p>
            <a:pPr marL="457200" indent="-457200" algn="ctr" eaLnBrk="1" hangingPunct="1">
              <a:spcBef>
                <a:spcPts val="0"/>
              </a:spcBef>
              <a:defRPr/>
            </a:pPr>
            <a:r>
              <a:rPr lang="uk-UA" sz="2700" b="1" i="1" dirty="0" smtClean="0">
                <a:solidFill>
                  <a:srgbClr val="0000FF"/>
                </a:solidFill>
              </a:rPr>
              <a:t>3. АНАЛІЗ СОЦІАЛЬНОГО ОПИТУВАННЯ</a:t>
            </a:r>
          </a:p>
          <a:p>
            <a:pPr marL="457200" indent="-457200" algn="ctr" eaLnBrk="1" hangingPunct="1">
              <a:spcBef>
                <a:spcPts val="0"/>
              </a:spcBef>
              <a:defRPr/>
            </a:pPr>
            <a:endParaRPr lang="uk-UA" sz="2700" b="1" i="1" dirty="0" smtClean="0">
              <a:solidFill>
                <a:srgbClr val="0000FF"/>
              </a:solidFill>
            </a:endParaRPr>
          </a:p>
          <a:p>
            <a:pPr marL="514350" indent="-514350" algn="ctr" eaLnBrk="1" hangingPunct="1">
              <a:spcBef>
                <a:spcPts val="0"/>
              </a:spcBef>
              <a:buAutoNum type="arabicPeriod" startAt="4"/>
              <a:defRPr/>
            </a:pPr>
            <a:r>
              <a:rPr lang="uk-UA" sz="2700" b="1" i="1" dirty="0" smtClean="0">
                <a:solidFill>
                  <a:srgbClr val="0000FF"/>
                </a:solidFill>
              </a:rPr>
              <a:t>ВИКОРИСТАННЯ У ПОБУТ</a:t>
            </a:r>
            <a:r>
              <a:rPr lang="ru-RU" sz="2700" b="1" i="1" dirty="0" smtClean="0">
                <a:solidFill>
                  <a:srgbClr val="0000FF"/>
                </a:solidFill>
              </a:rPr>
              <a:t>І</a:t>
            </a:r>
          </a:p>
          <a:p>
            <a:pPr marL="514350" indent="-514350" algn="ctr" eaLnBrk="1" hangingPunct="1">
              <a:spcBef>
                <a:spcPts val="0"/>
              </a:spcBef>
              <a:buAutoNum type="arabicPeriod" startAt="4"/>
              <a:defRPr/>
            </a:pPr>
            <a:endParaRPr lang="uk-UA" sz="2700" b="1" i="1" dirty="0" smtClean="0">
              <a:solidFill>
                <a:srgbClr val="0000FF"/>
              </a:solidFill>
            </a:endParaRPr>
          </a:p>
          <a:p>
            <a:pPr marL="514350" indent="-514350" algn="ctr" eaLnBrk="1" hangingPunct="1">
              <a:spcBef>
                <a:spcPts val="0"/>
              </a:spcBef>
              <a:buAutoNum type="arabicPeriod" startAt="4"/>
              <a:defRPr/>
            </a:pPr>
            <a:r>
              <a:rPr lang="uk-UA" sz="2700" b="1" i="1" dirty="0" smtClean="0">
                <a:solidFill>
                  <a:srgbClr val="0000FF"/>
                </a:solidFill>
              </a:rPr>
              <a:t>ВИКОРИСТАННЯ В ГОСПОДАРСТВІ</a:t>
            </a:r>
          </a:p>
          <a:p>
            <a:pPr marL="514350" indent="-514350" algn="ctr" eaLnBrk="1" hangingPunct="1">
              <a:spcBef>
                <a:spcPts val="0"/>
              </a:spcBef>
              <a:buAutoNum type="arabicPeriod" startAt="4"/>
              <a:defRPr/>
            </a:pPr>
            <a:endParaRPr lang="uk-UA" sz="2700" b="1" i="1" dirty="0" smtClean="0">
              <a:solidFill>
                <a:srgbClr val="0000FF"/>
              </a:solidFill>
            </a:endParaRPr>
          </a:p>
          <a:p>
            <a:pPr marL="514350" indent="-514350" algn="ctr" eaLnBrk="1" hangingPunct="1">
              <a:spcBef>
                <a:spcPts val="0"/>
              </a:spcBef>
              <a:buAutoNum type="arabicPeriod" startAt="4"/>
              <a:defRPr/>
            </a:pPr>
            <a:r>
              <a:rPr lang="uk-UA" sz="2700" b="1" i="1" dirty="0" smtClean="0">
                <a:solidFill>
                  <a:srgbClr val="0000FF"/>
                </a:solidFill>
              </a:rPr>
              <a:t>ПЛАСТИК У СВІТІ</a:t>
            </a:r>
          </a:p>
          <a:p>
            <a:pPr marL="514350" indent="-514350" algn="ctr" eaLnBrk="1" hangingPunct="1">
              <a:spcBef>
                <a:spcPts val="0"/>
              </a:spcBef>
              <a:buAutoNum type="arabicPeriod" startAt="4"/>
              <a:defRPr/>
            </a:pPr>
            <a:endParaRPr lang="uk-UA" sz="2700" b="1" i="1" dirty="0" smtClean="0">
              <a:solidFill>
                <a:srgbClr val="0000FF"/>
              </a:solidFill>
            </a:endParaRPr>
          </a:p>
          <a:p>
            <a:pPr marL="514350" indent="-514350" algn="ctr" eaLnBrk="1" hangingPunct="1">
              <a:spcBef>
                <a:spcPts val="0"/>
              </a:spcBef>
              <a:buAutoNum type="arabicPeriod" startAt="4"/>
              <a:defRPr/>
            </a:pPr>
            <a:r>
              <a:rPr lang="uk-UA" sz="2700" b="1" i="1" dirty="0" smtClean="0">
                <a:solidFill>
                  <a:srgbClr val="0000FF"/>
                </a:solidFill>
              </a:rPr>
              <a:t>МОЄ ДОСЛІДЖЕННЯ</a:t>
            </a:r>
            <a:endParaRPr lang="ru-RU" sz="2700" b="1" i="1" dirty="0" smtClean="0">
              <a:solidFill>
                <a:srgbClr val="0000FF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67987" y="142852"/>
            <a:ext cx="6808027" cy="64294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План проекту:</a:t>
            </a:r>
            <a:endParaRPr kumimoji="0" lang="ru-RU" sz="57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928670"/>
            <a:ext cx="84296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000" dirty="0" smtClean="0">
                <a:solidFill>
                  <a:srgbClr val="FFFF00"/>
                </a:solidFill>
              </a:rPr>
              <a:t>Пластикова пляшка — пластиковий </a:t>
            </a:r>
            <a:r>
              <a:rPr lang="uk-UA" sz="3000" dirty="0" err="1" smtClean="0">
                <a:solidFill>
                  <a:srgbClr val="FFFF00"/>
                </a:solidFill>
              </a:rPr>
              <a:t>кон-</a:t>
            </a:r>
            <a:endParaRPr lang="uk-UA" sz="3000" dirty="0" smtClean="0">
              <a:solidFill>
                <a:srgbClr val="FFFF00"/>
              </a:solidFill>
            </a:endParaRPr>
          </a:p>
          <a:p>
            <a:pPr algn="just"/>
            <a:r>
              <a:rPr lang="uk-UA" sz="3000" dirty="0" err="1" smtClean="0">
                <a:solidFill>
                  <a:srgbClr val="FFFF00"/>
                </a:solidFill>
              </a:rPr>
              <a:t>тейнер</a:t>
            </a:r>
            <a:r>
              <a:rPr lang="uk-UA" sz="3000" dirty="0" smtClean="0">
                <a:solidFill>
                  <a:srgbClr val="FFFF00"/>
                </a:solidFill>
              </a:rPr>
              <a:t> для утримування, захисту та </a:t>
            </a:r>
            <a:r>
              <a:rPr lang="uk-UA" sz="3000" dirty="0" err="1" smtClean="0">
                <a:solidFill>
                  <a:srgbClr val="FFFF00"/>
                </a:solidFill>
              </a:rPr>
              <a:t>тра-</a:t>
            </a:r>
            <a:endParaRPr lang="uk-UA" sz="3000" dirty="0" smtClean="0">
              <a:solidFill>
                <a:srgbClr val="FFFF00"/>
              </a:solidFill>
            </a:endParaRPr>
          </a:p>
          <a:p>
            <a:pPr algn="just"/>
            <a:r>
              <a:rPr lang="uk-UA" sz="3000" dirty="0" err="1" smtClean="0">
                <a:solidFill>
                  <a:srgbClr val="FFFF00"/>
                </a:solidFill>
              </a:rPr>
              <a:t>нспортування</a:t>
            </a:r>
            <a:r>
              <a:rPr lang="uk-UA" sz="3000" dirty="0" smtClean="0">
                <a:solidFill>
                  <a:srgbClr val="FFFF00"/>
                </a:solidFill>
              </a:rPr>
              <a:t> рідин. Пластикові пляшки </a:t>
            </a:r>
          </a:p>
          <a:p>
            <a:pPr algn="just"/>
            <a:r>
              <a:rPr lang="uk-UA" sz="3000" dirty="0" smtClean="0">
                <a:solidFill>
                  <a:srgbClr val="FFFF00"/>
                </a:solidFill>
              </a:rPr>
              <a:t>дають велику зручність в їх виробництві,</a:t>
            </a:r>
          </a:p>
          <a:p>
            <a:pPr algn="just"/>
            <a:r>
              <a:rPr lang="uk-UA" sz="3000" dirty="0" smtClean="0">
                <a:solidFill>
                  <a:srgbClr val="FFFF00"/>
                </a:solidFill>
              </a:rPr>
              <a:t>експлуатації на лініях розливу, </a:t>
            </a:r>
            <a:r>
              <a:rPr lang="uk-UA" sz="3000" dirty="0" err="1" smtClean="0">
                <a:solidFill>
                  <a:srgbClr val="FFFF00"/>
                </a:solidFill>
              </a:rPr>
              <a:t>транспор-</a:t>
            </a:r>
            <a:endParaRPr lang="uk-UA" sz="3000" dirty="0" smtClean="0">
              <a:solidFill>
                <a:srgbClr val="FFFF00"/>
              </a:solidFill>
            </a:endParaRPr>
          </a:p>
          <a:p>
            <a:pPr algn="just"/>
            <a:r>
              <a:rPr lang="uk-UA" sz="3000" dirty="0" err="1" smtClean="0">
                <a:solidFill>
                  <a:srgbClr val="FFFF00"/>
                </a:solidFill>
              </a:rPr>
              <a:t>туванні</a:t>
            </a:r>
            <a:r>
              <a:rPr lang="uk-UA" sz="3000" dirty="0" smtClean="0">
                <a:solidFill>
                  <a:srgbClr val="FFFF00"/>
                </a:solidFill>
              </a:rPr>
              <a:t> в них готового продукту, так як вага їх до десяти разів менше, ніж скляних пляшок, вони не б'ються. Пластикові пляшки, як правило </a:t>
            </a:r>
            <a:r>
              <a:rPr lang="uk-UA" sz="3000" dirty="0" err="1" smtClean="0">
                <a:solidFill>
                  <a:srgbClr val="FFFF00"/>
                </a:solidFill>
              </a:rPr>
              <a:t>використовує-</a:t>
            </a:r>
            <a:endParaRPr lang="uk-UA" sz="3000" dirty="0" smtClean="0">
              <a:solidFill>
                <a:srgbClr val="FFFF00"/>
              </a:solidFill>
            </a:endParaRPr>
          </a:p>
          <a:p>
            <a:pPr algn="just"/>
            <a:r>
              <a:rPr lang="uk-UA" sz="3000" dirty="0" smtClean="0">
                <a:solidFill>
                  <a:srgbClr val="FFFF00"/>
                </a:solidFill>
              </a:rPr>
              <a:t>                                      </a:t>
            </a:r>
            <a:r>
              <a:rPr lang="uk-UA" sz="3000" dirty="0" err="1" smtClean="0">
                <a:solidFill>
                  <a:srgbClr val="FFFF00"/>
                </a:solidFill>
              </a:rPr>
              <a:t>ться</a:t>
            </a:r>
            <a:r>
              <a:rPr lang="uk-UA" sz="3000" dirty="0" smtClean="0">
                <a:solidFill>
                  <a:srgbClr val="FFFF00"/>
                </a:solidFill>
              </a:rPr>
              <a:t> для зберігання рідин, таких </a:t>
            </a:r>
          </a:p>
          <a:p>
            <a:pPr algn="just"/>
            <a:r>
              <a:rPr lang="uk-UA" sz="3000" dirty="0" smtClean="0">
                <a:solidFill>
                  <a:srgbClr val="FFFF00"/>
                </a:solidFill>
              </a:rPr>
              <a:t>                                      як вода, безалкогольні напої, </a:t>
            </a:r>
            <a:r>
              <a:rPr lang="uk-UA" sz="3000" dirty="0" err="1" smtClean="0">
                <a:solidFill>
                  <a:srgbClr val="FFFF00"/>
                </a:solidFill>
              </a:rPr>
              <a:t>мото-</a:t>
            </a:r>
            <a:r>
              <a:rPr lang="uk-UA" sz="3000" dirty="0" smtClean="0">
                <a:solidFill>
                  <a:srgbClr val="FFFF00"/>
                </a:solidFill>
              </a:rPr>
              <a:t>                </a:t>
            </a:r>
          </a:p>
          <a:p>
            <a:pPr algn="just"/>
            <a:r>
              <a:rPr lang="uk-UA" sz="3000" dirty="0" smtClean="0">
                <a:solidFill>
                  <a:srgbClr val="FFFF00"/>
                </a:solidFill>
              </a:rPr>
              <a:t>                                      </a:t>
            </a:r>
            <a:r>
              <a:rPr lang="uk-UA" sz="3000" dirty="0" err="1" smtClean="0">
                <a:solidFill>
                  <a:srgbClr val="FFFF00"/>
                </a:solidFill>
              </a:rPr>
              <a:t>рні</a:t>
            </a:r>
            <a:r>
              <a:rPr lang="uk-UA" sz="3000" dirty="0" smtClean="0">
                <a:solidFill>
                  <a:srgbClr val="FFFF00"/>
                </a:solidFill>
              </a:rPr>
              <a:t> масла, рослинна олія, ліки, </a:t>
            </a:r>
          </a:p>
          <a:p>
            <a:pPr algn="just"/>
            <a:r>
              <a:rPr lang="uk-UA" sz="3000" dirty="0" smtClean="0">
                <a:solidFill>
                  <a:srgbClr val="FFFF00"/>
                </a:solidFill>
              </a:rPr>
              <a:t>                                      шампуні, молоко, і чорнило.</a:t>
            </a:r>
            <a:endParaRPr lang="uk-UA" sz="3000" dirty="0">
              <a:solidFill>
                <a:srgbClr val="FFFF00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85720" y="214290"/>
            <a:ext cx="8501121" cy="71438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3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Що таке пластикова пляшка:</a:t>
            </a:r>
            <a:endParaRPr kumimoji="0" lang="ru-RU" sz="53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40" y="1000108"/>
            <a:ext cx="2000264" cy="234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46" y="4572009"/>
            <a:ext cx="308612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85720" y="214290"/>
            <a:ext cx="8572559" cy="71438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700" b="1" spc="150" noProof="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Історія створення пластикової пляшки</a:t>
            </a:r>
            <a:endParaRPr kumimoji="0" lang="ru-RU" sz="3700" b="1" i="0" u="none" strike="noStrike" kern="1200" cap="none" spc="150" normalizeH="0" baseline="0" noProof="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719715"/>
            <a:ext cx="8715436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5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</a:t>
            </a:r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 сучасному світі вже нікого не дивує </a:t>
            </a:r>
          </a:p>
          <a:p>
            <a:pPr algn="just"/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вигляд пластикової пляшки. Такі </a:t>
            </a:r>
          </a:p>
          <a:p>
            <a:pPr algn="just"/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пляшки, як правило, мають більший  </a:t>
            </a:r>
          </a:p>
          <a:p>
            <a:pPr algn="just"/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обсяг у порівнянні зі скляними, і </a:t>
            </a:r>
          </a:p>
          <a:p>
            <a:pPr algn="just"/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   безпечніші за рахунок пружності.  </a:t>
            </a:r>
          </a:p>
          <a:p>
            <a:pPr algn="just"/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Вперше пластикова пляшка </a:t>
            </a:r>
            <a:r>
              <a:rPr lang="en-US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Pepsi </a:t>
            </a:r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з'явилася на ринку США в 1970 році. На території Росії пластикові пляшки отримали </a:t>
            </a:r>
            <a:r>
              <a:rPr lang="uk-UA" sz="2500" i="1" spc="150" dirty="0" err="1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популярность</a:t>
            </a:r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після приходу на ринок безалкогольних напоїв західних корпорацій «Кока-Кола» та </a:t>
            </a:r>
            <a:r>
              <a:rPr lang="uk-UA" sz="2500" i="1" spc="150" dirty="0" err="1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“Пепсі-Кола”</a:t>
            </a:r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Перший завод з виробництва лимонаду в </a:t>
            </a:r>
            <a:r>
              <a:rPr lang="uk-UA" sz="2500" i="1" spc="150" dirty="0" err="1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пластико-</a:t>
            </a:r>
            <a:endParaRPr lang="uk-UA" sz="2500" i="1" spc="150" dirty="0" smtClean="0">
              <a:ln w="11430"/>
              <a:solidFill>
                <a:srgbClr val="FFFF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just"/>
            <a:r>
              <a:rPr lang="uk-UA" sz="2500" i="1" spc="150" dirty="0" err="1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вих</a:t>
            </a:r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пляшках в СРСР відкрила компанія «</a:t>
            </a:r>
            <a:r>
              <a:rPr lang="uk-UA" sz="2500" i="1" spc="150" dirty="0" err="1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Пеп-</a:t>
            </a:r>
            <a:endParaRPr lang="uk-UA" sz="2500" i="1" spc="150" dirty="0" smtClean="0">
              <a:ln w="11430"/>
              <a:solidFill>
                <a:srgbClr val="FFFFFF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just"/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сі-Кола» в 1974 році в Новоросійську. У наш</a:t>
            </a:r>
          </a:p>
          <a:p>
            <a:pPr algn="just"/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час пластикові пляшки використовують не</a:t>
            </a:r>
          </a:p>
          <a:p>
            <a:pPr algn="just"/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тільки виробники </a:t>
            </a:r>
            <a:r>
              <a:rPr lang="uk-UA" sz="2500" i="1" spc="150" dirty="0" err="1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газованних</a:t>
            </a:r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напоїв та пива,</a:t>
            </a:r>
          </a:p>
          <a:p>
            <a:pPr algn="just"/>
            <a:r>
              <a:rPr lang="uk-UA" sz="2500" i="1" spc="150" dirty="0" smtClean="0">
                <a:ln w="11430"/>
                <a:solidFill>
                  <a:srgbClr val="FFFF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 й косметичні та парфумерні фабрики....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293610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000" r="2000"/>
          <a:stretch>
            <a:fillRect/>
          </a:stretch>
        </p:blipFill>
        <p:spPr bwMode="auto">
          <a:xfrm>
            <a:off x="6359722" y="4071942"/>
            <a:ext cx="2569996" cy="258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00100" y="285728"/>
            <a:ext cx="7143800" cy="571504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Аналіз соціального опитування</a:t>
            </a:r>
            <a:endParaRPr kumimoji="0" lang="ru-RU" sz="40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4255" y="857232"/>
            <a:ext cx="8572560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500" dirty="0" smtClean="0"/>
              <a:t>Під керівництвом практичного психолога школи  ми провели </a:t>
            </a:r>
            <a:r>
              <a:rPr lang="uk-UA" sz="2500" dirty="0" smtClean="0"/>
              <a:t>опитування учнів нашої школи. На меті у </a:t>
            </a:r>
            <a:r>
              <a:rPr lang="uk-UA" sz="2500" dirty="0" smtClean="0"/>
              <a:t>нас було </a:t>
            </a:r>
            <a:r>
              <a:rPr lang="uk-UA" sz="2500" dirty="0" smtClean="0"/>
              <a:t>з'ясувати, які товари в пластиковій упаковці купуються і використовуються і куди дівається упаковка.</a:t>
            </a:r>
          </a:p>
          <a:p>
            <a:pPr algn="just"/>
            <a:r>
              <a:rPr lang="uk-UA" sz="2500" dirty="0" smtClean="0"/>
              <a:t>   В анкетуванні взяли участь </a:t>
            </a:r>
            <a:r>
              <a:rPr lang="uk-UA" sz="2500" dirty="0" smtClean="0"/>
              <a:t>148 </a:t>
            </a:r>
            <a:r>
              <a:rPr lang="uk-UA" sz="2500" dirty="0" smtClean="0"/>
              <a:t>сімей учнів </a:t>
            </a:r>
            <a:r>
              <a:rPr lang="uk-UA" sz="2500" dirty="0" smtClean="0"/>
              <a:t>нашої </a:t>
            </a:r>
            <a:r>
              <a:rPr lang="uk-UA" sz="2500" dirty="0" smtClean="0"/>
              <a:t>школи. Учасникам анкетування були задані наступні питання:</a:t>
            </a:r>
          </a:p>
          <a:p>
            <a:pPr algn="just"/>
            <a:r>
              <a:rPr lang="uk-UA" sz="2500" dirty="0" smtClean="0"/>
              <a:t>1. Чи купуєте ви продукти в пластиковій упаковці? Які?</a:t>
            </a:r>
          </a:p>
          <a:p>
            <a:pPr algn="just"/>
            <a:r>
              <a:rPr lang="uk-UA" sz="2500" dirty="0" smtClean="0"/>
              <a:t>2. Куди Ви діваєте пластикові пляшки після використання?</a:t>
            </a:r>
          </a:p>
          <a:p>
            <a:pPr algn="just"/>
            <a:r>
              <a:rPr lang="uk-UA" sz="2500" dirty="0" smtClean="0"/>
              <a:t>3. Якщо не викидаєте, то, як ви використовуєте пластикові пляшки?</a:t>
            </a:r>
          </a:p>
          <a:p>
            <a:pPr algn="just"/>
            <a:r>
              <a:rPr lang="uk-UA" sz="2500" dirty="0" smtClean="0"/>
              <a:t>   Анкетування показало, що сім'ї учнів нашої школи, купують продукти в пластиковій упаковці та в більшості випадків упаковку викидають або спалюють, а також використовують в домашньому господарстві.</a:t>
            </a:r>
            <a:endParaRPr lang="uk-UA" sz="25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167987" y="214290"/>
            <a:ext cx="6808027" cy="71438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7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5916963"/>
              </p:ext>
            </p:extLst>
          </p:nvPr>
        </p:nvGraphicFramePr>
        <p:xfrm>
          <a:off x="611560" y="193441"/>
          <a:ext cx="7704856" cy="5323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18215" y="5157192"/>
            <a:ext cx="75075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Результати</a:t>
            </a:r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 </a:t>
            </a:r>
            <a:r>
              <a:rPr lang="ru-RU" sz="2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досліджень</a:t>
            </a:r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 </a:t>
            </a:r>
            <a:r>
              <a:rPr lang="ru-RU" sz="2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наштовхнули</a:t>
            </a:r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 </a:t>
            </a:r>
          </a:p>
          <a:p>
            <a:pPr algn="ctr"/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мене на пропаганду</a:t>
            </a:r>
          </a:p>
          <a:p>
            <a:pPr algn="ctr"/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 </a:t>
            </a:r>
            <a:r>
              <a:rPr lang="ru-RU" sz="2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використовувати</a:t>
            </a:r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 </a:t>
            </a:r>
            <a:r>
              <a:rPr lang="ru-RU" sz="2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пластикових</a:t>
            </a:r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 </a:t>
            </a:r>
            <a:r>
              <a:rPr lang="ru-RU" sz="2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пляшок</a:t>
            </a:r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 у </a:t>
            </a:r>
          </a:p>
          <a:p>
            <a:pPr algn="ctr"/>
            <a:r>
              <a:rPr lang="ru-RU" sz="2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побуті</a:t>
            </a:r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 та </a:t>
            </a:r>
            <a:r>
              <a:rPr lang="ru-RU" sz="2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господарстві</a:t>
            </a:r>
            <a:r>
              <a:rPr lang="ru-RU" sz="2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GCrownStyle" pitchFamily="2" charset="0"/>
              </a:rPr>
              <a:t> </a:t>
            </a:r>
            <a:endParaRPr lang="ru-RU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GCrownStyle" pitchFamily="2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742930"/>
            <a:ext cx="4357719" cy="2614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4282" y="4199146"/>
            <a:ext cx="350046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Денця пластикових пляшок можуть надати вашим освітлювальним приладам неповторний вигляд.</a:t>
            </a:r>
            <a:endParaRPr lang="uk-UA" sz="25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1670" y="3375068"/>
            <a:ext cx="32028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Абажури для ламп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6899" r="11392"/>
          <a:stretch>
            <a:fillRect/>
          </a:stretch>
        </p:blipFill>
        <p:spPr bwMode="auto">
          <a:xfrm>
            <a:off x="6072198" y="3348057"/>
            <a:ext cx="2786082" cy="286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18987" t="2492" r="28797" b="7807"/>
          <a:stretch>
            <a:fillRect/>
          </a:stretch>
        </p:blipFill>
        <p:spPr bwMode="auto">
          <a:xfrm>
            <a:off x="3571868" y="3994010"/>
            <a:ext cx="2428892" cy="264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t="7475" r="3480"/>
          <a:stretch>
            <a:fillRect/>
          </a:stretch>
        </p:blipFill>
        <p:spPr bwMode="auto">
          <a:xfrm>
            <a:off x="4572000" y="714356"/>
            <a:ext cx="4286280" cy="2609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67987" y="71414"/>
            <a:ext cx="6808027" cy="72547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700" b="1" i="0" u="none" strike="noStrike" kern="1200" cap="none" spc="150" normalizeH="0" baseline="0" noProof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Використання у побуті</a:t>
            </a:r>
            <a:endParaRPr kumimoji="0" lang="ru-RU" sz="4700" b="1" i="0" u="none" strike="noStrike" kern="1200" cap="none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8334" t="4451" b="6528"/>
          <a:stretch>
            <a:fillRect/>
          </a:stretch>
        </p:blipFill>
        <p:spPr bwMode="auto">
          <a:xfrm>
            <a:off x="5500694" y="3346564"/>
            <a:ext cx="2143110" cy="329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28931" r="50000" b="15429"/>
          <a:stretch>
            <a:fillRect/>
          </a:stretch>
        </p:blipFill>
        <p:spPr bwMode="auto">
          <a:xfrm>
            <a:off x="1428728" y="3369469"/>
            <a:ext cx="3929090" cy="3274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142852"/>
            <a:ext cx="864399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50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Цікаві ідейки</a:t>
            </a:r>
          </a:p>
          <a:p>
            <a:pPr algn="ctr"/>
            <a:r>
              <a:rPr lang="uk-UA" sz="2500" i="1" spc="150" dirty="0" smtClean="0">
                <a:ln w="11430"/>
                <a:solidFill>
                  <a:srgbClr val="0000FF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Я прихильниця оригінальних ідей. І що мені найбільше сподобалось під час мого дослідження, так це виготовлення корисних побутових речей з пластикових пляшок. Дуже зручно мати у себе в кімнаті таку річ як підвіска для журналів, і у ній можна зберігати не лише їх. Також цікавою мені здалася ідея створення свічок. Простенько, але зі смаком.</a:t>
            </a:r>
            <a:endParaRPr lang="uk-UA" sz="2500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8">
      <a:dk1>
        <a:srgbClr val="47CFFF"/>
      </a:dk1>
      <a:lt1>
        <a:srgbClr val="0000FE"/>
      </a:lt1>
      <a:dk2>
        <a:srgbClr val="29C7FF"/>
      </a:dk2>
      <a:lt2>
        <a:srgbClr val="0000DA"/>
      </a:lt2>
      <a:accent1>
        <a:srgbClr val="00B0F0"/>
      </a:accent1>
      <a:accent2>
        <a:srgbClr val="93E2FF"/>
      </a:accent2>
      <a:accent3>
        <a:srgbClr val="C9F0FF"/>
      </a:accent3>
      <a:accent4>
        <a:srgbClr val="2EC7FF"/>
      </a:accent4>
      <a:accent5>
        <a:srgbClr val="C9F0FF"/>
      </a:accent5>
      <a:accent6>
        <a:srgbClr val="FF66FF"/>
      </a:accent6>
      <a:hlink>
        <a:srgbClr val="C9F0FF"/>
      </a:hlink>
      <a:folHlink>
        <a:srgbClr val="CC00FF"/>
      </a:folHlink>
    </a:clrScheme>
    <a:fontScheme name="Другая 1">
      <a:majorFont>
        <a:latin typeface="Monotype Corsiva"/>
        <a:ea typeface=""/>
        <a:cs typeface=""/>
      </a:majorFont>
      <a:minorFont>
        <a:latin typeface="Monotype Corsiva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494</TotalTime>
  <Words>1399</Words>
  <Application>Microsoft Office PowerPoint</Application>
  <PresentationFormat>Экран (4:3)</PresentationFormat>
  <Paragraphs>140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Апекс</vt:lpstr>
      <vt:lpstr>Використання пластикових пляшок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Експерементальне визначення довжини  звукових  коливань</vt:lpstr>
      <vt:lpstr>Презентация PowerPoint</vt:lpstr>
      <vt:lpstr>Використання пластикової  пляшки для демонстрації   поняття  інерції</vt:lpstr>
      <vt:lpstr>Полична для улюбленого журналу</vt:lpstr>
      <vt:lpstr>Термос,  яким  я  постійно  користуюся  у   школі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Використання пластикових пляшок</dc:title>
  <dc:creator>Admin</dc:creator>
  <cp:lastModifiedBy>uzer</cp:lastModifiedBy>
  <cp:revision>208</cp:revision>
  <dcterms:created xsi:type="dcterms:W3CDTF">2012-02-04T14:45:34Z</dcterms:created>
  <dcterms:modified xsi:type="dcterms:W3CDTF">2012-04-12T20:03:18Z</dcterms:modified>
</cp:coreProperties>
</file>